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6" r:id="rId5"/>
    <p:sldId id="268" r:id="rId6"/>
    <p:sldId id="269" r:id="rId7"/>
    <p:sldId id="270" r:id="rId8"/>
    <p:sldId id="259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99"/>
    <a:srgbClr val="FFCCCC"/>
    <a:srgbClr val="FFCCFF"/>
    <a:srgbClr val="FF66FF"/>
    <a:srgbClr val="FFFFFF"/>
    <a:srgbClr val="FF99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C590-78E0-4DA8-B867-9B1E2B8F1521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0ADB-B664-4926-9391-6E18651D3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B1A6-B8CC-49AF-B460-4230663F5F59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B36E-0DE2-4F8C-B4E9-97F00CD92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16BF-81C9-405D-B56B-1F6C1F62116B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CAA2-042B-42E4-A791-76D94B04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62D7-7D74-444A-9807-9D6F4008593D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2E59-CCE5-4C01-A655-AB832B63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0F9D-7964-4ECE-838C-2800205DCF84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951C-1175-4A48-AABB-A29AB3B9F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55FB-617E-4040-9252-154860026E9C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A362-E912-408F-A106-B9CE16CC7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75F5-D231-44F9-B2BB-EC91DBE13A95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5F8B-7DB3-4D38-B02A-FC5A5B460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A503-D69A-4DFA-95FC-2DE7040D8E71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9775-7A06-49E9-9F27-55F21D5FB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3AE0-D057-42B1-A000-B0DCB7075083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184A-7A1C-425A-88F9-FB96929EB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1A4E-4900-4C47-BA2A-3A326866EF36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6F6A-C2A6-4524-8525-82E2613F2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BBF8-1012-4DD9-953B-2C91EF25C6A9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11EF-B307-47B1-B439-E11BAF37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B9A84-E503-4A84-89A4-61250BFF34B8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60940-A0B7-49C0-B147-D71BEA27F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8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12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7.jpeg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7.jpeg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5.xml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2.jpeg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611188" y="1341438"/>
            <a:ext cx="79930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Тема: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На помощь к Эльзе.</a:t>
            </a:r>
          </a:p>
          <a:p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Направление: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Познавательно-экспериментальное.</a:t>
            </a:r>
          </a:p>
          <a:p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Цель: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Закрепить и расширить знания дошкольников о свойствах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снега по средствам познавательно-экспериментальной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деятельности с использованием ИКТ.</a:t>
            </a:r>
          </a:p>
          <a:p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Задачи: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Закрепить и расширить представления детей о свойствах 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снега; Повторить правила безопасного обращения с огнём и 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стеклом; Закрепить умение проводить эксперимент в 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определённой последовательности , Делать предположения, 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анализировать, делать выводы; Развивать познавательную 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          активность, связную речь, память, коммуникативные навыки.</a:t>
            </a:r>
          </a:p>
          <a:p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Возраст дошкольников: 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5-7 лет.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6084168" y="5157192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771800" y="332656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5148064" y="980728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611560" y="3789040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7812360" y="2420888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699792" y="5661248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8244408" y="6021288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8244408" y="404664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395536" y="476672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95536" y="6021288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нак огонь 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357313"/>
            <a:ext cx="1651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рожные знаки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000504"/>
            <a:ext cx="1785949" cy="1785949"/>
          </a:xfrm>
          <a:prstGeom prst="ellipse">
            <a:avLst/>
          </a:prstGeom>
        </p:spPr>
      </p:pic>
      <p:pic>
        <p:nvPicPr>
          <p:cNvPr id="8" name="Рисунок 7" descr="дорожный знак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857250"/>
            <a:ext cx="18732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гонь правил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7143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гонь правило 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3214688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орожный знак 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2714625"/>
            <a:ext cx="17224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знак огонь 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4786313"/>
            <a:ext cx="18811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ой огонь квест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48387"/>
          <a:stretch>
            <a:fillRect/>
          </a:stretch>
        </p:blipFill>
        <p:spPr>
          <a:xfrm>
            <a:off x="214282" y="1500174"/>
            <a:ext cx="4787680" cy="502346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>
          <a:xfrm>
            <a:off x="4286248" y="357166"/>
            <a:ext cx="4429156" cy="4286280"/>
          </a:xfrm>
          <a:prstGeom prst="cloudCallout">
            <a:avLst>
              <a:gd name="adj1" fmla="val -82245"/>
              <a:gd name="adj2" fmla="val 2046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 Всё знаете! Дарю вам огонёк, чтоб дальше лабиринт пройти помог! 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огонёк квест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4643438"/>
            <a:ext cx="1781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кан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071688"/>
            <a:ext cx="30892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14750" y="928688"/>
            <a:ext cx="4929188" cy="4429125"/>
          </a:xfrm>
          <a:prstGeom prst="wedgeRoundRectCallout">
            <a:avLst>
              <a:gd name="adj1" fmla="val -65844"/>
              <a:gd name="adj2" fmla="val 28367"/>
              <a:gd name="adj3" fmla="val 166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 знаете ли вы, как обращаться со стеклом? Уберите неправильные картинки!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ила стекло 3.jpg"/>
          <p:cNvPicPr>
            <a:picLocks noChangeAspect="1"/>
          </p:cNvPicPr>
          <p:nvPr/>
        </p:nvPicPr>
        <p:blipFill>
          <a:blip r:embed="rId3" cstate="print"/>
          <a:srcRect l="25241" t="9259" b="15710"/>
          <a:stretch>
            <a:fillRect/>
          </a:stretch>
        </p:blipFill>
        <p:spPr>
          <a:xfrm>
            <a:off x="3357554" y="642918"/>
            <a:ext cx="2338390" cy="274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правило стекло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42918"/>
            <a:ext cx="2826728" cy="22193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стекло 2.jpg"/>
          <p:cNvPicPr>
            <a:picLocks noChangeAspect="1"/>
          </p:cNvPicPr>
          <p:nvPr/>
        </p:nvPicPr>
        <p:blipFill>
          <a:blip r:embed="rId5" cstate="print"/>
          <a:srcRect l="34995" r="19038" b="26035"/>
          <a:stretch>
            <a:fillRect/>
          </a:stretch>
        </p:blipFill>
        <p:spPr>
          <a:xfrm>
            <a:off x="3929058" y="4286256"/>
            <a:ext cx="2214578" cy="19171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стекло 3.jpg"/>
          <p:cNvPicPr>
            <a:picLocks noChangeAspect="1"/>
          </p:cNvPicPr>
          <p:nvPr/>
        </p:nvPicPr>
        <p:blipFill>
          <a:blip r:embed="rId6" cstate="print"/>
          <a:srcRect l="6343" r="3276" b="14285"/>
          <a:stretch>
            <a:fillRect/>
          </a:stretch>
        </p:blipFill>
        <p:spPr>
          <a:xfrm>
            <a:off x="357158" y="3929066"/>
            <a:ext cx="3357586" cy="22860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стекло 4.jpg"/>
          <p:cNvPicPr>
            <a:picLocks noChangeAspect="1"/>
          </p:cNvPicPr>
          <p:nvPr/>
        </p:nvPicPr>
        <p:blipFill>
          <a:blip r:embed="rId7" cstate="print"/>
          <a:srcRect l="24000" t="6777" r="12999" b="2861"/>
          <a:stretch>
            <a:fillRect/>
          </a:stretch>
        </p:blipFill>
        <p:spPr>
          <a:xfrm>
            <a:off x="5929322" y="642918"/>
            <a:ext cx="3000396" cy="28575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стекл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4071942"/>
            <a:ext cx="2484800" cy="20717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кан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71688"/>
            <a:ext cx="30892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14750" y="928688"/>
            <a:ext cx="4929188" cy="4429125"/>
          </a:xfrm>
          <a:prstGeom prst="wedgeRoundRectCallout">
            <a:avLst>
              <a:gd name="adj1" fmla="val -65844"/>
              <a:gd name="adj2" fmla="val 28367"/>
              <a:gd name="adj3" fmla="val 166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Всё отгадали! Дарю вам чашку. Она поможет найти замок Эльзы!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214938" y="3286125"/>
            <a:ext cx="1763712" cy="2001838"/>
            <a:chOff x="5214942" y="3286124"/>
            <a:chExt cx="1763688" cy="2001404"/>
          </a:xfrm>
        </p:grpSpPr>
        <p:grpSp>
          <p:nvGrpSpPr>
            <p:cNvPr id="25604" name="Группа 4"/>
            <p:cNvGrpSpPr>
              <a:grpSpLocks/>
            </p:cNvGrpSpPr>
            <p:nvPr/>
          </p:nvGrpSpPr>
          <p:grpSpPr bwMode="auto">
            <a:xfrm>
              <a:off x="5214942" y="3286124"/>
              <a:ext cx="1763688" cy="2001404"/>
              <a:chOff x="1115616" y="1196752"/>
              <a:chExt cx="936104" cy="648072"/>
            </a:xfrm>
          </p:grpSpPr>
          <p:sp>
            <p:nvSpPr>
              <p:cNvPr id="6" name="Хорда 5"/>
              <p:cNvSpPr/>
              <p:nvPr/>
            </p:nvSpPr>
            <p:spPr>
              <a:xfrm rot="16200000">
                <a:off x="1259632" y="1052736"/>
                <a:ext cx="648072" cy="936104"/>
              </a:xfrm>
              <a:prstGeom prst="chord">
                <a:avLst>
                  <a:gd name="adj1" fmla="val 5252656"/>
                  <a:gd name="adj2" fmla="val 1620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1115616" y="1412605"/>
                <a:ext cx="936104" cy="21636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" name="Управляющая кнопка: домой 7">
              <a:hlinkClick r:id="rId5" action="ppaction://hlinksldjump" highlightClick="1"/>
            </p:cNvPr>
            <p:cNvSpPr/>
            <p:nvPr/>
          </p:nvSpPr>
          <p:spPr>
            <a:xfrm>
              <a:off x="5786434" y="4714564"/>
              <a:ext cx="642928" cy="428532"/>
            </a:xfrm>
            <a:prstGeom prst="actionButtonHom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льза план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643188"/>
            <a:ext cx="26257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571472" y="428604"/>
            <a:ext cx="8143932" cy="1714512"/>
          </a:xfrm>
          <a:prstGeom prst="wedgeRoundRectCallout">
            <a:avLst>
              <a:gd name="adj1" fmla="val 31764"/>
              <a:gd name="adj2" fmla="val 124717"/>
              <a:gd name="adj3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Наконец вы пришли, а у меня беда! В лабораторию не могу попасть. Потеряла на пропуске картинки! Может по дороге вам попадались?</a:t>
            </a:r>
            <a:endParaRPr lang="ru-RU" sz="2800" dirty="0"/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2357438" y="3143250"/>
            <a:ext cx="6072187" cy="3214688"/>
            <a:chOff x="2357422" y="3143248"/>
            <a:chExt cx="6072230" cy="3214710"/>
          </a:xfrm>
        </p:grpSpPr>
        <p:sp>
          <p:nvSpPr>
            <p:cNvPr id="6" name="Лента лицом вверх 5">
              <a:hlinkClick r:id="" action="ppaction://hlinkshowjump?jump=nextslide"/>
            </p:cNvPr>
            <p:cNvSpPr/>
            <p:nvPr/>
          </p:nvSpPr>
          <p:spPr>
            <a:xfrm>
              <a:off x="2357422" y="3143248"/>
              <a:ext cx="6072230" cy="3214710"/>
            </a:xfrm>
            <a:prstGeom prst="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6639" name="Группа 20"/>
            <p:cNvGrpSpPr>
              <a:grpSpLocks/>
            </p:cNvGrpSpPr>
            <p:nvPr/>
          </p:nvGrpSpPr>
          <p:grpSpPr bwMode="auto">
            <a:xfrm>
              <a:off x="5072066" y="3286124"/>
              <a:ext cx="714380" cy="2428892"/>
              <a:chOff x="5072066" y="3286124"/>
              <a:chExt cx="714380" cy="2428892"/>
            </a:xfrm>
          </p:grpSpPr>
          <p:grpSp>
            <p:nvGrpSpPr>
              <p:cNvPr id="26640" name="Группа 17"/>
              <p:cNvGrpSpPr>
                <a:grpSpLocks/>
              </p:cNvGrpSpPr>
              <p:nvPr/>
            </p:nvGrpSpPr>
            <p:grpSpPr bwMode="auto">
              <a:xfrm>
                <a:off x="5072066" y="3286124"/>
                <a:ext cx="714380" cy="714380"/>
                <a:chOff x="5072066" y="3286124"/>
                <a:chExt cx="714380" cy="714380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5072066" y="3286124"/>
                  <a:ext cx="714380" cy="7143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64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214942" y="3286124"/>
                  <a:ext cx="41870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1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641" name="Группа 19"/>
              <p:cNvGrpSpPr>
                <a:grpSpLocks/>
              </p:cNvGrpSpPr>
              <p:nvPr/>
            </p:nvGrpSpPr>
            <p:grpSpPr bwMode="auto">
              <a:xfrm>
                <a:off x="5072066" y="5000636"/>
                <a:ext cx="714380" cy="714380"/>
                <a:chOff x="5072066" y="5000636"/>
                <a:chExt cx="714380" cy="714380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5072066" y="5000636"/>
                  <a:ext cx="714380" cy="7143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64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214942" y="5000636"/>
                  <a:ext cx="41870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2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642" name="Группа 18"/>
              <p:cNvGrpSpPr>
                <a:grpSpLocks/>
              </p:cNvGrpSpPr>
              <p:nvPr/>
            </p:nvGrpSpPr>
            <p:grpSpPr bwMode="auto">
              <a:xfrm>
                <a:off x="5072066" y="4143380"/>
                <a:ext cx="714380" cy="714380"/>
                <a:chOff x="5072066" y="4143380"/>
                <a:chExt cx="714380" cy="714380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5072066" y="4143380"/>
                  <a:ext cx="714380" cy="7143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644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214942" y="4143380"/>
                  <a:ext cx="41870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3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0" name="7-конечная звезда 9"/>
          <p:cNvSpPr/>
          <p:nvPr/>
        </p:nvSpPr>
        <p:spPr>
          <a:xfrm>
            <a:off x="5143504" y="3357562"/>
            <a:ext cx="571504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5143500" y="4214813"/>
            <a:ext cx="576263" cy="431800"/>
            <a:chOff x="1115616" y="1196752"/>
            <a:chExt cx="936104" cy="648072"/>
          </a:xfrm>
        </p:grpSpPr>
        <p:sp>
          <p:nvSpPr>
            <p:cNvPr id="12" name="Хорда 11"/>
            <p:cNvSpPr/>
            <p:nvPr/>
          </p:nvSpPr>
          <p:spPr>
            <a:xfrm rot="16200000">
              <a:off x="1259633" y="1052735"/>
              <a:ext cx="648072" cy="936104"/>
            </a:xfrm>
            <a:prstGeom prst="chord">
              <a:avLst>
                <a:gd name="adj1" fmla="val 5252656"/>
                <a:gd name="adj2" fmla="val 1620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15616" y="1413569"/>
              <a:ext cx="936104" cy="214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Рисунок 13" descr="огонёк квест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5072063"/>
            <a:ext cx="7461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571500" y="357188"/>
            <a:ext cx="8215313" cy="1857375"/>
          </a:xfrm>
          <a:prstGeom prst="wedgeRoundRectCallout">
            <a:avLst>
              <a:gd name="adj1" fmla="val -32306"/>
              <a:gd name="adj2" fmla="val 1162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Теперь открыт путь в лабораторию!!!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боратория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905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 descr="лаборатория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0791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Параллелограмм 6"/>
          <p:cNvSpPr/>
          <p:nvPr/>
        </p:nvSpPr>
        <p:spPr>
          <a:xfrm rot="531782" flipH="1">
            <a:off x="5391150" y="3713163"/>
            <a:ext cx="2814638" cy="647700"/>
          </a:xfrm>
          <a:prstGeom prst="parallelogram">
            <a:avLst>
              <a:gd name="adj" fmla="val 52189"/>
            </a:avLst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2" name="Рисунок 5" descr="эльза лучшая.png"/>
          <p:cNvPicPr>
            <a:picLocks noChangeAspect="1"/>
          </p:cNvPicPr>
          <p:nvPr/>
        </p:nvPicPr>
        <p:blipFill>
          <a:blip r:embed="rId7"/>
          <a:srcRect l="13605" r="15663"/>
          <a:stretch>
            <a:fillRect/>
          </a:stretch>
        </p:blipFill>
        <p:spPr bwMode="auto">
          <a:xfrm>
            <a:off x="0" y="857250"/>
            <a:ext cx="657225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6143636" y="428604"/>
            <a:ext cx="2714644" cy="3286148"/>
          </a:xfrm>
          <a:prstGeom prst="wedgeEllipseCallout">
            <a:avLst>
              <a:gd name="adj1" fmla="val -74687"/>
              <a:gd name="adj2" fmla="val 293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Может вместе проведём экспери-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мент?</a:t>
            </a:r>
            <a:endParaRPr lang="ru-RU" sz="2400" b="1" dirty="0"/>
          </a:p>
        </p:txBody>
      </p:sp>
      <p:pic>
        <p:nvPicPr>
          <p:cNvPr id="9" name="Рисунок 8" descr="огонёк квест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0" y="3786188"/>
            <a:ext cx="9890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857250" y="2928938"/>
            <a:ext cx="2428875" cy="1285875"/>
            <a:chOff x="1115616" y="1196752"/>
            <a:chExt cx="936104" cy="648072"/>
          </a:xfrm>
        </p:grpSpPr>
        <p:sp>
          <p:nvSpPr>
            <p:cNvPr id="11" name="Хорда 10"/>
            <p:cNvSpPr/>
            <p:nvPr/>
          </p:nvSpPr>
          <p:spPr>
            <a:xfrm rot="16200000">
              <a:off x="1259632" y="1052736"/>
              <a:ext cx="648072" cy="936104"/>
            </a:xfrm>
            <a:prstGeom prst="chord">
              <a:avLst>
                <a:gd name="adj1" fmla="val 5252656"/>
                <a:gd name="adj2" fmla="val 1620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115616" y="1412776"/>
              <a:ext cx="936104" cy="2160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7-конечная звезда 12"/>
          <p:cNvSpPr/>
          <p:nvPr/>
        </p:nvSpPr>
        <p:spPr>
          <a:xfrm>
            <a:off x="1500166" y="500042"/>
            <a:ext cx="571504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2571736" y="1214422"/>
            <a:ext cx="571504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857224" y="2000240"/>
            <a:ext cx="571504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ьная выноска 15"/>
          <p:cNvSpPr/>
          <p:nvPr/>
        </p:nvSpPr>
        <p:spPr>
          <a:xfrm>
            <a:off x="6143636" y="357166"/>
            <a:ext cx="2714644" cy="3357586"/>
          </a:xfrm>
          <a:prstGeom prst="wedgeEllipseCallout">
            <a:avLst>
              <a:gd name="adj1" fmla="val -76670"/>
              <a:gd name="adj2" fmla="val 294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Интересно…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Что у вас произойдёт?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687E-6 L 0.01267 0.176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642E-6 L 0.029 0.39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5893E-6 L -0.01719 0.280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827088" y="620713"/>
            <a:ext cx="7489825" cy="5329237"/>
            <a:chOff x="827584" y="620688"/>
            <a:chExt cx="7488832" cy="5328592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flipV="1">
              <a:off x="827584" y="620688"/>
              <a:ext cx="7488832" cy="2736519"/>
            </a:xfrm>
            <a:prstGeom prst="triangle">
              <a:avLst>
                <a:gd name="adj" fmla="val 49878"/>
              </a:avLst>
            </a:prstGeom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27584" y="620688"/>
              <a:ext cx="7488832" cy="532859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35000">
                  <a:srgbClr val="0070C0"/>
                </a:gs>
                <a:gs pos="100000">
                  <a:srgbClr val="7030A0">
                    <a:alpha val="56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7-конечная звезда 20"/>
            <p:cNvSpPr/>
            <p:nvPr/>
          </p:nvSpPr>
          <p:spPr>
            <a:xfrm>
              <a:off x="7164288" y="4941168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7-конечная звезда 21"/>
            <p:cNvSpPr/>
            <p:nvPr/>
          </p:nvSpPr>
          <p:spPr>
            <a:xfrm>
              <a:off x="5724128" y="4221088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7-конечная звезда 22"/>
            <p:cNvSpPr/>
            <p:nvPr/>
          </p:nvSpPr>
          <p:spPr>
            <a:xfrm>
              <a:off x="6948264" y="2852936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7-конечная звезда 23"/>
            <p:cNvSpPr/>
            <p:nvPr/>
          </p:nvSpPr>
          <p:spPr>
            <a:xfrm>
              <a:off x="5868144" y="1268760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7-конечная звезда 24"/>
            <p:cNvSpPr/>
            <p:nvPr/>
          </p:nvSpPr>
          <p:spPr>
            <a:xfrm>
              <a:off x="2915816" y="1268760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7-конечная звезда 25"/>
            <p:cNvSpPr/>
            <p:nvPr/>
          </p:nvSpPr>
          <p:spPr>
            <a:xfrm>
              <a:off x="4355976" y="2420888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7-конечная звезда 26"/>
            <p:cNvSpPr/>
            <p:nvPr/>
          </p:nvSpPr>
          <p:spPr>
            <a:xfrm>
              <a:off x="4139952" y="3933056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7-конечная звезда 27"/>
            <p:cNvSpPr/>
            <p:nvPr/>
          </p:nvSpPr>
          <p:spPr>
            <a:xfrm>
              <a:off x="3347864" y="5085184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7-конечная звезда 28"/>
            <p:cNvSpPr/>
            <p:nvPr/>
          </p:nvSpPr>
          <p:spPr>
            <a:xfrm>
              <a:off x="1259632" y="4653136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7-конечная звезда 29"/>
            <p:cNvSpPr/>
            <p:nvPr/>
          </p:nvSpPr>
          <p:spPr>
            <a:xfrm>
              <a:off x="2267744" y="3429000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7-конечная звезда 30"/>
            <p:cNvSpPr/>
            <p:nvPr/>
          </p:nvSpPr>
          <p:spPr>
            <a:xfrm>
              <a:off x="1403648" y="2060848"/>
              <a:ext cx="432048" cy="43204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7-конечная звезда 22"/>
          <p:cNvSpPr/>
          <p:nvPr/>
        </p:nvSpPr>
        <p:spPr>
          <a:xfrm>
            <a:off x="5580112" y="3861048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7596336" y="5445224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" name="Рисунок 27" descr="Замок эльзы.jpg"/>
          <p:cNvPicPr>
            <a:picLocks noChangeAspect="1"/>
          </p:cNvPicPr>
          <p:nvPr/>
        </p:nvPicPr>
        <p:blipFill>
          <a:blip r:embed="rId4" cstate="print"/>
          <a:srcRect l="27163" r="33463"/>
          <a:stretch>
            <a:fillRect/>
          </a:stretch>
        </p:blipFill>
        <p:spPr>
          <a:xfrm>
            <a:off x="4788024" y="2852936"/>
            <a:ext cx="3744416" cy="37464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908050"/>
            <a:ext cx="7343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Помогите! Беда! Отгадайте, кто я!</a:t>
            </a:r>
          </a:p>
          <a:p>
            <a:r>
              <a:rPr lang="ru-RU" sz="3600">
                <a:latin typeface="Calibri" pitchFamily="34" charset="0"/>
              </a:rPr>
              <a:t>Руками холодна,</a:t>
            </a:r>
          </a:p>
          <a:p>
            <a:r>
              <a:rPr lang="ru-RU" sz="3600">
                <a:latin typeface="Calibri" pitchFamily="34" charset="0"/>
              </a:rPr>
              <a:t>Красива и добра!</a:t>
            </a:r>
          </a:p>
          <a:p>
            <a:r>
              <a:rPr lang="ru-RU" sz="3600">
                <a:latin typeface="Calibri" pitchFamily="34" charset="0"/>
              </a:rPr>
              <a:t>Сестра есть Анна </a:t>
            </a:r>
          </a:p>
          <a:p>
            <a:r>
              <a:rPr lang="ru-RU" sz="3600">
                <a:latin typeface="Calibri" pitchFamily="34" charset="0"/>
              </a:rPr>
              <a:t>                    у меня!</a:t>
            </a:r>
          </a:p>
          <a:p>
            <a:pPr algn="ctr"/>
            <a:endParaRPr lang="ru-RU" sz="3600">
              <a:latin typeface="Calibri" pitchFamily="34" charset="0"/>
            </a:endParaRPr>
          </a:p>
          <a:p>
            <a:pPr algn="ctr"/>
            <a:endParaRPr lang="ru-RU" sz="3600">
              <a:latin typeface="Calibri" pitchFamily="34" charset="0"/>
            </a:endParaRPr>
          </a:p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Жду вас в моём </a:t>
            </a:r>
          </a:p>
        </p:txBody>
      </p:sp>
      <p:sp>
        <p:nvSpPr>
          <p:cNvPr id="20" name="7-конечная звезда 19"/>
          <p:cNvSpPr/>
          <p:nvPr/>
        </p:nvSpPr>
        <p:spPr>
          <a:xfrm>
            <a:off x="2483768" y="4077072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1763688" y="5805264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5214942" y="1643050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524328" y="2204864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1619672" y="404664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395536" y="2204864"/>
            <a:ext cx="432048" cy="43204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Рисунок 31" descr="Эльза 3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717032"/>
            <a:ext cx="1743075" cy="2800351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5435600" y="5732463"/>
            <a:ext cx="1008063" cy="720725"/>
            <a:chOff x="5614181" y="5854761"/>
            <a:chExt cx="1008112" cy="720080"/>
          </a:xfrm>
        </p:grpSpPr>
        <p:sp>
          <p:nvSpPr>
            <p:cNvPr id="33" name="Горизонтальный свиток 32"/>
            <p:cNvSpPr/>
            <p:nvPr/>
          </p:nvSpPr>
          <p:spPr>
            <a:xfrm rot="21249034">
              <a:off x="5614181" y="5854761"/>
              <a:ext cx="1008112" cy="72008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4366" name="Группа 33"/>
            <p:cNvGrpSpPr>
              <a:grpSpLocks/>
            </p:cNvGrpSpPr>
            <p:nvPr/>
          </p:nvGrpSpPr>
          <p:grpSpPr bwMode="auto">
            <a:xfrm>
              <a:off x="5724128" y="6021288"/>
              <a:ext cx="864096" cy="369378"/>
              <a:chOff x="611561" y="525412"/>
              <a:chExt cx="7848871" cy="5721267"/>
            </a:xfrm>
          </p:grpSpPr>
          <p:sp>
            <p:nvSpPr>
              <p:cNvPr id="35" name="Прямоугольник 34"/>
              <p:cNvSpPr/>
              <p:nvPr/>
            </p:nvSpPr>
            <p:spPr>
              <a:xfrm rot="18769517">
                <a:off x="3899083" y="3529119"/>
                <a:ext cx="3684997" cy="576820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836115">
                <a:off x="1751209" y="4537680"/>
                <a:ext cx="2947998" cy="475881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 rot="18769090">
                <a:off x="1812365" y="1815846"/>
                <a:ext cx="3070839" cy="490297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 rot="878381">
                <a:off x="3939020" y="1360848"/>
                <a:ext cx="3677230" cy="565041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4904996">
                <a:off x="5742768" y="3418565"/>
                <a:ext cx="3660423" cy="576820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5400000">
                <a:off x="2346744" y="3356352"/>
                <a:ext cx="3660423" cy="504713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996702" y="5242379"/>
                <a:ext cx="3677230" cy="565041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607891" y="3154221"/>
                <a:ext cx="2523581" cy="491333"/>
              </a:xfrm>
              <a:prstGeom prst="rect">
                <a:avLst/>
              </a:prstGeom>
              <a:blipFill>
                <a:blip r:embed="rId7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Шестиугольник 42"/>
              <p:cNvSpPr/>
              <p:nvPr/>
            </p:nvSpPr>
            <p:spPr>
              <a:xfrm>
                <a:off x="3275856" y="692684"/>
                <a:ext cx="1800198" cy="1584174"/>
              </a:xfrm>
              <a:prstGeom prst="hexag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Шестиугольник 43"/>
              <p:cNvSpPr/>
              <p:nvPr/>
            </p:nvSpPr>
            <p:spPr>
              <a:xfrm>
                <a:off x="6372201" y="1124731"/>
                <a:ext cx="1728195" cy="1584174"/>
              </a:xfrm>
              <a:prstGeom prst="hexag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Шестиугольник 44"/>
              <p:cNvSpPr/>
              <p:nvPr/>
            </p:nvSpPr>
            <p:spPr>
              <a:xfrm>
                <a:off x="6588221" y="4437110"/>
                <a:ext cx="1872211" cy="1656182"/>
              </a:xfrm>
              <a:prstGeom prst="hexag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Шестиугольник 45"/>
              <p:cNvSpPr/>
              <p:nvPr/>
            </p:nvSpPr>
            <p:spPr>
              <a:xfrm>
                <a:off x="3203853" y="4653134"/>
                <a:ext cx="1728195" cy="1584174"/>
              </a:xfrm>
              <a:prstGeom prst="hexag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Шестиугольник 46"/>
              <p:cNvSpPr/>
              <p:nvPr/>
            </p:nvSpPr>
            <p:spPr>
              <a:xfrm>
                <a:off x="1475658" y="2564905"/>
                <a:ext cx="1872211" cy="1656182"/>
              </a:xfrm>
              <a:prstGeom prst="hexag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7"/>
          <p:cNvGrpSpPr>
            <a:grpSpLocks/>
          </p:cNvGrpSpPr>
          <p:nvPr/>
        </p:nvGrpSpPr>
        <p:grpSpPr bwMode="auto">
          <a:xfrm>
            <a:off x="642938" y="500063"/>
            <a:ext cx="7848600" cy="5721350"/>
            <a:chOff x="611560" y="525427"/>
            <a:chExt cx="7848872" cy="5721221"/>
          </a:xfrm>
        </p:grpSpPr>
        <p:sp>
          <p:nvSpPr>
            <p:cNvPr id="4" name="Прямоугольник 3"/>
            <p:cNvSpPr/>
            <p:nvPr/>
          </p:nvSpPr>
          <p:spPr>
            <a:xfrm rot="18769517">
              <a:off x="3901872" y="3532862"/>
              <a:ext cx="3673392" cy="563582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2836115">
              <a:off x="1745952" y="4534555"/>
              <a:ext cx="2949508" cy="474678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8769090">
              <a:off x="1815808" y="1807290"/>
              <a:ext cx="3059043" cy="495317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878381">
              <a:off x="3935900" y="1363608"/>
              <a:ext cx="3673602" cy="56989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4904996">
              <a:off x="5819640" y="3315374"/>
              <a:ext cx="3671804" cy="752501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2339719" y="3356655"/>
              <a:ext cx="3671804" cy="504842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6227" y="5229083"/>
              <a:ext cx="3672014" cy="57625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1560" y="3141568"/>
              <a:ext cx="2521037" cy="503226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3275856" y="692696"/>
              <a:ext cx="1800200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6372200" y="1124744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6588224" y="4437112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203848" y="4653136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1475656" y="2564904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2857488" y="1928802"/>
            <a:ext cx="500066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365" name="Группа 25"/>
          <p:cNvGrpSpPr>
            <a:grpSpLocks/>
          </p:cNvGrpSpPr>
          <p:nvPr/>
        </p:nvGrpSpPr>
        <p:grpSpPr bwMode="auto">
          <a:xfrm>
            <a:off x="7380288" y="3284538"/>
            <a:ext cx="576262" cy="431800"/>
            <a:chOff x="1115616" y="1196752"/>
            <a:chExt cx="936104" cy="648072"/>
          </a:xfrm>
        </p:grpSpPr>
        <p:sp>
          <p:nvSpPr>
            <p:cNvPr id="25" name="Хорда 24"/>
            <p:cNvSpPr/>
            <p:nvPr/>
          </p:nvSpPr>
          <p:spPr>
            <a:xfrm rot="16200000">
              <a:off x="1259632" y="1052736"/>
              <a:ext cx="648072" cy="936104"/>
            </a:xfrm>
            <a:prstGeom prst="chord">
              <a:avLst>
                <a:gd name="adj1" fmla="val 5252656"/>
                <a:gd name="adj2" fmla="val 1620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15616" y="1413569"/>
              <a:ext cx="936104" cy="214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66" name="Группа 28"/>
          <p:cNvGrpSpPr>
            <a:grpSpLocks/>
          </p:cNvGrpSpPr>
          <p:nvPr/>
        </p:nvGrpSpPr>
        <p:grpSpPr bwMode="auto">
          <a:xfrm>
            <a:off x="5580063" y="3573463"/>
            <a:ext cx="504825" cy="431800"/>
            <a:chOff x="971600" y="1052736"/>
            <a:chExt cx="504056" cy="432048"/>
          </a:xfrm>
        </p:grpSpPr>
        <p:sp>
          <p:nvSpPr>
            <p:cNvPr id="27" name="Блок-схема: магнитный диск 26"/>
            <p:cNvSpPr/>
            <p:nvPr/>
          </p:nvSpPr>
          <p:spPr>
            <a:xfrm>
              <a:off x="971600" y="1052736"/>
              <a:ext cx="360040" cy="432048"/>
            </a:xfrm>
            <a:prstGeom prst="flowChartMagneticDisk">
              <a:avLst/>
            </a:prstGeom>
            <a:ln w="571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Арка 27"/>
            <p:cNvSpPr/>
            <p:nvPr/>
          </p:nvSpPr>
          <p:spPr>
            <a:xfrm rot="5400000">
              <a:off x="1186868" y="1124517"/>
              <a:ext cx="289091" cy="28848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Солнце 29"/>
          <p:cNvSpPr/>
          <p:nvPr/>
        </p:nvSpPr>
        <p:spPr>
          <a:xfrm>
            <a:off x="2843213" y="4292600"/>
            <a:ext cx="504825" cy="5048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Рисунок 33" descr="Снеговик квест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2500306"/>
            <a:ext cx="1700808" cy="170080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5369" name="Рисунок 34" descr="огонёк квест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1285875"/>
            <a:ext cx="7461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герой огонь квест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l="48387" t="3704" b="7407"/>
          <a:stretch>
            <a:fillRect/>
          </a:stretch>
        </p:blipFill>
        <p:spPr>
          <a:xfrm>
            <a:off x="3357554" y="571480"/>
            <a:ext cx="1728539" cy="171451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9" name="Рисунок 38" descr="Искр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86182" y="2928934"/>
            <a:ext cx="862356" cy="107157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7" name="Рисунок 36" descr="стакан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63" y="13573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Эльза план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16" y="4429132"/>
            <a:ext cx="1357322" cy="1695453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6" name="Рисунок 45" descr="человечек.jpg"/>
          <p:cNvPicPr>
            <a:picLocks noChangeAspect="1"/>
          </p:cNvPicPr>
          <p:nvPr/>
        </p:nvPicPr>
        <p:blipFill>
          <a:blip r:embed="rId16" cstate="print"/>
          <a:srcRect l="15044" r="18584" b="42236"/>
          <a:stretch>
            <a:fillRect/>
          </a:stretch>
        </p:blipFill>
        <p:spPr>
          <a:xfrm>
            <a:off x="-1237181" y="1785926"/>
            <a:ext cx="1237181" cy="1643074"/>
          </a:xfrm>
          <a:prstGeom prst="roundRect">
            <a:avLst>
              <a:gd name="adj" fmla="val 28733"/>
            </a:avLst>
          </a:prstGeom>
          <a:effectLst>
            <a:softEdge rad="63500"/>
          </a:effectLst>
        </p:spPr>
      </p:pic>
      <p:grpSp>
        <p:nvGrpSpPr>
          <p:cNvPr id="15375" name="Группа 42"/>
          <p:cNvGrpSpPr>
            <a:grpSpLocks/>
          </p:cNvGrpSpPr>
          <p:nvPr/>
        </p:nvGrpSpPr>
        <p:grpSpPr bwMode="auto">
          <a:xfrm>
            <a:off x="5435600" y="5300663"/>
            <a:ext cx="720725" cy="431800"/>
            <a:chOff x="899592" y="5301208"/>
            <a:chExt cx="1224136" cy="648072"/>
          </a:xfrm>
        </p:grpSpPr>
        <p:sp>
          <p:nvSpPr>
            <p:cNvPr id="40" name="Блок-схема: магнитный диск 39"/>
            <p:cNvSpPr/>
            <p:nvPr/>
          </p:nvSpPr>
          <p:spPr>
            <a:xfrm>
              <a:off x="1115299" y="5301208"/>
              <a:ext cx="792722" cy="648072"/>
            </a:xfrm>
            <a:prstGeom prst="flowChartMagneticDisk">
              <a:avLst/>
            </a:prstGeom>
            <a:gradFill flip="none" rotWithShape="1">
              <a:gsLst>
                <a:gs pos="0">
                  <a:srgbClr val="CC0099"/>
                </a:gs>
                <a:gs pos="25000">
                  <a:srgbClr val="FF66FF"/>
                </a:gs>
                <a:gs pos="50000">
                  <a:srgbClr val="FFCCFF"/>
                </a:gs>
                <a:gs pos="75000">
                  <a:srgbClr val="FFCCCC"/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Арка 40"/>
            <p:cNvSpPr/>
            <p:nvPr/>
          </p:nvSpPr>
          <p:spPr>
            <a:xfrm rot="5400000">
              <a:off x="1728134" y="5336867"/>
              <a:ext cx="359775" cy="431414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Арка 41"/>
            <p:cNvSpPr/>
            <p:nvPr/>
          </p:nvSpPr>
          <p:spPr>
            <a:xfrm rot="16200000">
              <a:off x="935412" y="5336867"/>
              <a:ext cx="359775" cy="431414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80574E-7 L 0.221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01 0.0044 L 0.38646 -0.215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45 -0.21577 L 0.74861 -0.13205 " pathEditMode="relative" ptsTypes="AA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61 -0.13205 L 0.84322 0.18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7"/>
          <p:cNvGrpSpPr>
            <a:grpSpLocks/>
          </p:cNvGrpSpPr>
          <p:nvPr/>
        </p:nvGrpSpPr>
        <p:grpSpPr bwMode="auto">
          <a:xfrm>
            <a:off x="684213" y="476250"/>
            <a:ext cx="7848600" cy="5721350"/>
            <a:chOff x="611560" y="525427"/>
            <a:chExt cx="7848872" cy="5721221"/>
          </a:xfrm>
        </p:grpSpPr>
        <p:sp>
          <p:nvSpPr>
            <p:cNvPr id="4" name="Прямоугольник 3"/>
            <p:cNvSpPr/>
            <p:nvPr/>
          </p:nvSpPr>
          <p:spPr>
            <a:xfrm rot="18769517">
              <a:off x="3901872" y="3532863"/>
              <a:ext cx="3673392" cy="56358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2836115">
              <a:off x="1745952" y="4534555"/>
              <a:ext cx="2949508" cy="47467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8769090">
              <a:off x="1815807" y="1807291"/>
              <a:ext cx="3059044" cy="49531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878381">
              <a:off x="3935900" y="1363608"/>
              <a:ext cx="3673602" cy="5699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4904996">
              <a:off x="5819640" y="3315374"/>
              <a:ext cx="3671805" cy="75250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2339719" y="3356655"/>
              <a:ext cx="3671805" cy="50484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6227" y="5229084"/>
              <a:ext cx="3672014" cy="57624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1560" y="3141568"/>
              <a:ext cx="2521037" cy="50322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3275856" y="692696"/>
              <a:ext cx="1800200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6372200" y="1124744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6588224" y="4437112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203848" y="4653136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1475656" y="2564904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2857488" y="1928802"/>
            <a:ext cx="500066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389" name="Группа 25"/>
          <p:cNvGrpSpPr>
            <a:grpSpLocks/>
          </p:cNvGrpSpPr>
          <p:nvPr/>
        </p:nvGrpSpPr>
        <p:grpSpPr bwMode="auto">
          <a:xfrm>
            <a:off x="7380288" y="3284538"/>
            <a:ext cx="576262" cy="431800"/>
            <a:chOff x="1115616" y="1196752"/>
            <a:chExt cx="936104" cy="648072"/>
          </a:xfrm>
        </p:grpSpPr>
        <p:sp>
          <p:nvSpPr>
            <p:cNvPr id="25" name="Хорда 24"/>
            <p:cNvSpPr/>
            <p:nvPr/>
          </p:nvSpPr>
          <p:spPr>
            <a:xfrm rot="16200000">
              <a:off x="1259632" y="1052736"/>
              <a:ext cx="648072" cy="936104"/>
            </a:xfrm>
            <a:prstGeom prst="chord">
              <a:avLst>
                <a:gd name="adj1" fmla="val 5252656"/>
                <a:gd name="adj2" fmla="val 1620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15616" y="1413569"/>
              <a:ext cx="936104" cy="214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0" name="Группа 28"/>
          <p:cNvGrpSpPr>
            <a:grpSpLocks/>
          </p:cNvGrpSpPr>
          <p:nvPr/>
        </p:nvGrpSpPr>
        <p:grpSpPr bwMode="auto">
          <a:xfrm>
            <a:off x="5580063" y="3573463"/>
            <a:ext cx="504825" cy="431800"/>
            <a:chOff x="971600" y="1052736"/>
            <a:chExt cx="504056" cy="432048"/>
          </a:xfrm>
        </p:grpSpPr>
        <p:sp>
          <p:nvSpPr>
            <p:cNvPr id="27" name="Блок-схема: магнитный диск 26"/>
            <p:cNvSpPr/>
            <p:nvPr/>
          </p:nvSpPr>
          <p:spPr>
            <a:xfrm>
              <a:off x="971600" y="1052736"/>
              <a:ext cx="360040" cy="432048"/>
            </a:xfrm>
            <a:prstGeom prst="flowChartMagneticDisk">
              <a:avLst/>
            </a:prstGeom>
            <a:ln w="571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Арка 27"/>
            <p:cNvSpPr/>
            <p:nvPr/>
          </p:nvSpPr>
          <p:spPr>
            <a:xfrm rot="5400000">
              <a:off x="1186868" y="1124517"/>
              <a:ext cx="289091" cy="28848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Солнце 29"/>
          <p:cNvSpPr/>
          <p:nvPr/>
        </p:nvSpPr>
        <p:spPr>
          <a:xfrm>
            <a:off x="2843213" y="4292600"/>
            <a:ext cx="504825" cy="5048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Рисунок 33" descr="Снеговик квест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500306"/>
            <a:ext cx="1700808" cy="170080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6393" name="Рисунок 34" descr="огонёк квест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1285875"/>
            <a:ext cx="7461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герой огонь квест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48387" t="3704" b="7407"/>
          <a:stretch>
            <a:fillRect/>
          </a:stretch>
        </p:blipFill>
        <p:spPr>
          <a:xfrm>
            <a:off x="3357554" y="571480"/>
            <a:ext cx="1728539" cy="171451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9" name="Рисунок 38" descr="Искр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2928934"/>
            <a:ext cx="862356" cy="107157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7" name="Рисунок 36" descr="стакан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13573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Эльза план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16" y="4429132"/>
            <a:ext cx="1357322" cy="1695453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6" name="Рисунок 45" descr="человечек.jpg"/>
          <p:cNvPicPr>
            <a:picLocks noChangeAspect="1"/>
          </p:cNvPicPr>
          <p:nvPr/>
        </p:nvPicPr>
        <p:blipFill>
          <a:blip r:embed="rId14" cstate="print"/>
          <a:srcRect l="15044" r="18584" b="42236"/>
          <a:stretch>
            <a:fillRect/>
          </a:stretch>
        </p:blipFill>
        <p:spPr>
          <a:xfrm>
            <a:off x="357158" y="1857364"/>
            <a:ext cx="1237181" cy="1643074"/>
          </a:xfrm>
          <a:prstGeom prst="roundRect">
            <a:avLst>
              <a:gd name="adj" fmla="val 28733"/>
            </a:avLst>
          </a:prstGeom>
          <a:effectLst>
            <a:softEdge rad="63500"/>
          </a:effectLst>
        </p:spPr>
      </p:pic>
      <p:grpSp>
        <p:nvGrpSpPr>
          <p:cNvPr id="16399" name="Группа 42"/>
          <p:cNvGrpSpPr>
            <a:grpSpLocks/>
          </p:cNvGrpSpPr>
          <p:nvPr/>
        </p:nvGrpSpPr>
        <p:grpSpPr bwMode="auto">
          <a:xfrm>
            <a:off x="5435600" y="5300663"/>
            <a:ext cx="792163" cy="431800"/>
            <a:chOff x="899592" y="5301208"/>
            <a:chExt cx="1224136" cy="648072"/>
          </a:xfrm>
        </p:grpSpPr>
        <p:sp>
          <p:nvSpPr>
            <p:cNvPr id="44" name="Блок-схема: магнитный диск 43"/>
            <p:cNvSpPr/>
            <p:nvPr/>
          </p:nvSpPr>
          <p:spPr>
            <a:xfrm>
              <a:off x="1115472" y="5301208"/>
              <a:ext cx="792377" cy="648072"/>
            </a:xfrm>
            <a:prstGeom prst="flowChartMagneticDisk">
              <a:avLst/>
            </a:prstGeom>
            <a:gradFill flip="none" rotWithShape="1">
              <a:gsLst>
                <a:gs pos="0">
                  <a:srgbClr val="CC0099"/>
                </a:gs>
                <a:gs pos="25000">
                  <a:srgbClr val="FF66FF"/>
                </a:gs>
                <a:gs pos="50000">
                  <a:srgbClr val="FFCCFF"/>
                </a:gs>
                <a:gs pos="75000">
                  <a:srgbClr val="FFCCCC"/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Арка 44"/>
            <p:cNvSpPr/>
            <p:nvPr/>
          </p:nvSpPr>
          <p:spPr>
            <a:xfrm rot="5400000">
              <a:off x="1727961" y="5336694"/>
              <a:ext cx="359775" cy="431759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Арка 46"/>
            <p:cNvSpPr/>
            <p:nvPr/>
          </p:nvSpPr>
          <p:spPr>
            <a:xfrm rot="16200000">
              <a:off x="935584" y="5336694"/>
              <a:ext cx="359775" cy="431759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148 L 0.1809 -0.20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-0.20537 L 0.54306 -0.121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05 -0.12165 L 0.63767 0.193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7"/>
          <p:cNvGrpSpPr>
            <a:grpSpLocks/>
          </p:cNvGrpSpPr>
          <p:nvPr/>
        </p:nvGrpSpPr>
        <p:grpSpPr bwMode="auto">
          <a:xfrm>
            <a:off x="642938" y="500063"/>
            <a:ext cx="7848600" cy="5721350"/>
            <a:chOff x="611560" y="525427"/>
            <a:chExt cx="7848872" cy="5721221"/>
          </a:xfrm>
        </p:grpSpPr>
        <p:sp>
          <p:nvSpPr>
            <p:cNvPr id="4" name="Прямоугольник 3"/>
            <p:cNvSpPr/>
            <p:nvPr/>
          </p:nvSpPr>
          <p:spPr>
            <a:xfrm rot="18769517">
              <a:off x="3901872" y="3532862"/>
              <a:ext cx="3673392" cy="56358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2836115">
              <a:off x="1745952" y="4534555"/>
              <a:ext cx="2949508" cy="47467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8769090">
              <a:off x="1815808" y="1807290"/>
              <a:ext cx="3059043" cy="49531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878381">
              <a:off x="3935900" y="1363608"/>
              <a:ext cx="3673602" cy="56989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4904996">
              <a:off x="5819640" y="3315374"/>
              <a:ext cx="3671804" cy="75250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2339719" y="3356655"/>
              <a:ext cx="3671804" cy="50484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6227" y="5229083"/>
              <a:ext cx="3672014" cy="57625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1560" y="3141568"/>
              <a:ext cx="2521037" cy="50322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3275856" y="692696"/>
              <a:ext cx="1800200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6372200" y="1124744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6588224" y="4437112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203848" y="4653136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1475656" y="2564904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2857488" y="1928802"/>
            <a:ext cx="500066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413" name="Группа 25"/>
          <p:cNvGrpSpPr>
            <a:grpSpLocks/>
          </p:cNvGrpSpPr>
          <p:nvPr/>
        </p:nvGrpSpPr>
        <p:grpSpPr bwMode="auto">
          <a:xfrm>
            <a:off x="7380288" y="3284538"/>
            <a:ext cx="576262" cy="431800"/>
            <a:chOff x="1115616" y="1196752"/>
            <a:chExt cx="936104" cy="648072"/>
          </a:xfrm>
        </p:grpSpPr>
        <p:sp>
          <p:nvSpPr>
            <p:cNvPr id="25" name="Хорда 24"/>
            <p:cNvSpPr/>
            <p:nvPr/>
          </p:nvSpPr>
          <p:spPr>
            <a:xfrm rot="16200000">
              <a:off x="1259632" y="1052736"/>
              <a:ext cx="648072" cy="936104"/>
            </a:xfrm>
            <a:prstGeom prst="chord">
              <a:avLst>
                <a:gd name="adj1" fmla="val 5252656"/>
                <a:gd name="adj2" fmla="val 1620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15616" y="1413569"/>
              <a:ext cx="936104" cy="214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4" name="Группа 28"/>
          <p:cNvGrpSpPr>
            <a:grpSpLocks/>
          </p:cNvGrpSpPr>
          <p:nvPr/>
        </p:nvGrpSpPr>
        <p:grpSpPr bwMode="auto">
          <a:xfrm>
            <a:off x="5580063" y="3573463"/>
            <a:ext cx="504825" cy="431800"/>
            <a:chOff x="971600" y="1052736"/>
            <a:chExt cx="504056" cy="432048"/>
          </a:xfrm>
        </p:grpSpPr>
        <p:sp>
          <p:nvSpPr>
            <p:cNvPr id="27" name="Блок-схема: магнитный диск 26"/>
            <p:cNvSpPr/>
            <p:nvPr/>
          </p:nvSpPr>
          <p:spPr>
            <a:xfrm>
              <a:off x="971600" y="1052736"/>
              <a:ext cx="360040" cy="432048"/>
            </a:xfrm>
            <a:prstGeom prst="flowChartMagneticDisk">
              <a:avLst/>
            </a:prstGeom>
            <a:ln w="571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Арка 27"/>
            <p:cNvSpPr/>
            <p:nvPr/>
          </p:nvSpPr>
          <p:spPr>
            <a:xfrm rot="5400000">
              <a:off x="1186868" y="1124517"/>
              <a:ext cx="289091" cy="28848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Солнце 29"/>
          <p:cNvSpPr/>
          <p:nvPr/>
        </p:nvSpPr>
        <p:spPr>
          <a:xfrm>
            <a:off x="2843213" y="4365625"/>
            <a:ext cx="504825" cy="5032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Рисунок 33" descr="Снеговик квест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500306"/>
            <a:ext cx="1700808" cy="170080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7417" name="Рисунок 34" descr="огонёк квест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1285875"/>
            <a:ext cx="7461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герой огонь квест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48387" t="3704" b="7407"/>
          <a:stretch>
            <a:fillRect/>
          </a:stretch>
        </p:blipFill>
        <p:spPr>
          <a:xfrm>
            <a:off x="3357554" y="571480"/>
            <a:ext cx="1728539" cy="171451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9" name="Рисунок 38" descr="Искр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2928934"/>
            <a:ext cx="862356" cy="107157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7" name="Рисунок 36" descr="стакан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13573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Эльза план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16" y="4429132"/>
            <a:ext cx="1357322" cy="1695453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6" name="Рисунок 45" descr="человечек.jpg"/>
          <p:cNvPicPr>
            <a:picLocks noChangeAspect="1"/>
          </p:cNvPicPr>
          <p:nvPr/>
        </p:nvPicPr>
        <p:blipFill>
          <a:blip r:embed="rId14" cstate="print"/>
          <a:srcRect l="15044" r="18584" b="42236"/>
          <a:stretch>
            <a:fillRect/>
          </a:stretch>
        </p:blipFill>
        <p:spPr>
          <a:xfrm>
            <a:off x="1500166" y="500042"/>
            <a:ext cx="1237181" cy="1643074"/>
          </a:xfrm>
          <a:prstGeom prst="roundRect">
            <a:avLst>
              <a:gd name="adj" fmla="val 28733"/>
            </a:avLst>
          </a:prstGeom>
          <a:effectLst>
            <a:softEdge rad="63500"/>
          </a:effectLst>
        </p:spPr>
      </p:pic>
      <p:grpSp>
        <p:nvGrpSpPr>
          <p:cNvPr id="17423" name="Группа 42"/>
          <p:cNvGrpSpPr>
            <a:grpSpLocks/>
          </p:cNvGrpSpPr>
          <p:nvPr/>
        </p:nvGrpSpPr>
        <p:grpSpPr bwMode="auto">
          <a:xfrm>
            <a:off x="5435600" y="5229225"/>
            <a:ext cx="792163" cy="431800"/>
            <a:chOff x="899592" y="5301208"/>
            <a:chExt cx="1224136" cy="648072"/>
          </a:xfrm>
        </p:grpSpPr>
        <p:sp>
          <p:nvSpPr>
            <p:cNvPr id="44" name="Блок-схема: магнитный диск 43"/>
            <p:cNvSpPr/>
            <p:nvPr/>
          </p:nvSpPr>
          <p:spPr>
            <a:xfrm>
              <a:off x="1115472" y="5301208"/>
              <a:ext cx="792377" cy="648072"/>
            </a:xfrm>
            <a:prstGeom prst="flowChartMagneticDisk">
              <a:avLst/>
            </a:prstGeom>
            <a:gradFill flip="none" rotWithShape="1">
              <a:gsLst>
                <a:gs pos="0">
                  <a:srgbClr val="CC0099"/>
                </a:gs>
                <a:gs pos="25000">
                  <a:srgbClr val="FF66FF"/>
                </a:gs>
                <a:gs pos="50000">
                  <a:srgbClr val="FFCCFF"/>
                </a:gs>
                <a:gs pos="75000">
                  <a:srgbClr val="FFCCCC"/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Арка 44"/>
            <p:cNvSpPr/>
            <p:nvPr/>
          </p:nvSpPr>
          <p:spPr>
            <a:xfrm rot="5400000">
              <a:off x="1727960" y="5336696"/>
              <a:ext cx="359776" cy="431759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Арка 46"/>
            <p:cNvSpPr/>
            <p:nvPr/>
          </p:nvSpPr>
          <p:spPr>
            <a:xfrm rot="16200000">
              <a:off x="935583" y="5336696"/>
              <a:ext cx="359776" cy="431759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00763 L 0.41788 0.07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88 0.07608 L 0.5125 0.39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7"/>
          <p:cNvGrpSpPr>
            <a:grpSpLocks/>
          </p:cNvGrpSpPr>
          <p:nvPr/>
        </p:nvGrpSpPr>
        <p:grpSpPr bwMode="auto">
          <a:xfrm>
            <a:off x="642938" y="500063"/>
            <a:ext cx="7848600" cy="5721350"/>
            <a:chOff x="611560" y="525427"/>
            <a:chExt cx="7848872" cy="5721221"/>
          </a:xfrm>
        </p:grpSpPr>
        <p:sp>
          <p:nvSpPr>
            <p:cNvPr id="4" name="Прямоугольник 3"/>
            <p:cNvSpPr/>
            <p:nvPr/>
          </p:nvSpPr>
          <p:spPr>
            <a:xfrm rot="18769517">
              <a:off x="3901872" y="3532862"/>
              <a:ext cx="3673392" cy="56358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2836115">
              <a:off x="1745952" y="4534555"/>
              <a:ext cx="2949508" cy="47467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8769090">
              <a:off x="1815808" y="1807290"/>
              <a:ext cx="3059043" cy="49531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878381">
              <a:off x="3935900" y="1363608"/>
              <a:ext cx="3673602" cy="56989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4904996">
              <a:off x="5819640" y="3315374"/>
              <a:ext cx="3671804" cy="75250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2339719" y="3356655"/>
              <a:ext cx="3671804" cy="50484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6227" y="5229083"/>
              <a:ext cx="3672014" cy="57625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1560" y="3141568"/>
              <a:ext cx="2521037" cy="50322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3275856" y="692696"/>
              <a:ext cx="1800200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6372200" y="1124744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6588224" y="4437112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203848" y="4653136"/>
              <a:ext cx="1728192" cy="1584176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1475656" y="2564904"/>
              <a:ext cx="1872208" cy="1656184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2857488" y="1928802"/>
            <a:ext cx="500066" cy="5715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37" name="Группа 25"/>
          <p:cNvGrpSpPr>
            <a:grpSpLocks/>
          </p:cNvGrpSpPr>
          <p:nvPr/>
        </p:nvGrpSpPr>
        <p:grpSpPr bwMode="auto">
          <a:xfrm>
            <a:off x="7380288" y="3284538"/>
            <a:ext cx="576262" cy="431800"/>
            <a:chOff x="1115616" y="1196752"/>
            <a:chExt cx="936104" cy="648072"/>
          </a:xfrm>
        </p:grpSpPr>
        <p:sp>
          <p:nvSpPr>
            <p:cNvPr id="25" name="Хорда 24"/>
            <p:cNvSpPr/>
            <p:nvPr/>
          </p:nvSpPr>
          <p:spPr>
            <a:xfrm rot="16200000">
              <a:off x="1259632" y="1052736"/>
              <a:ext cx="648072" cy="936104"/>
            </a:xfrm>
            <a:prstGeom prst="chord">
              <a:avLst>
                <a:gd name="adj1" fmla="val 5252656"/>
                <a:gd name="adj2" fmla="val 1620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15616" y="1413569"/>
              <a:ext cx="936104" cy="214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8" name="Группа 28"/>
          <p:cNvGrpSpPr>
            <a:grpSpLocks/>
          </p:cNvGrpSpPr>
          <p:nvPr/>
        </p:nvGrpSpPr>
        <p:grpSpPr bwMode="auto">
          <a:xfrm>
            <a:off x="5580063" y="3573463"/>
            <a:ext cx="504825" cy="431800"/>
            <a:chOff x="971600" y="1052736"/>
            <a:chExt cx="504056" cy="432048"/>
          </a:xfrm>
        </p:grpSpPr>
        <p:sp>
          <p:nvSpPr>
            <p:cNvPr id="27" name="Блок-схема: магнитный диск 26"/>
            <p:cNvSpPr/>
            <p:nvPr/>
          </p:nvSpPr>
          <p:spPr>
            <a:xfrm>
              <a:off x="971600" y="1052736"/>
              <a:ext cx="360040" cy="432048"/>
            </a:xfrm>
            <a:prstGeom prst="flowChartMagneticDisk">
              <a:avLst/>
            </a:prstGeom>
            <a:ln w="571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Арка 27"/>
            <p:cNvSpPr/>
            <p:nvPr/>
          </p:nvSpPr>
          <p:spPr>
            <a:xfrm rot="5400000">
              <a:off x="1186868" y="1124517"/>
              <a:ext cx="289091" cy="28848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Солнце 29"/>
          <p:cNvSpPr/>
          <p:nvPr/>
        </p:nvSpPr>
        <p:spPr>
          <a:xfrm>
            <a:off x="2843213" y="4365625"/>
            <a:ext cx="576262" cy="5032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Рисунок 33" descr="Снеговик квест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500306"/>
            <a:ext cx="1700808" cy="170080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8441" name="Рисунок 34" descr="огонёк квест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1285875"/>
            <a:ext cx="7461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герой огонь квест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48387" t="3704" b="7407"/>
          <a:stretch>
            <a:fillRect/>
          </a:stretch>
        </p:blipFill>
        <p:spPr>
          <a:xfrm>
            <a:off x="3357554" y="571480"/>
            <a:ext cx="1728539" cy="171451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39" name="Рисунок 38" descr="Искр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2928934"/>
            <a:ext cx="862356" cy="107157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8444" name="Рисунок 36" descr="стакан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13573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человечек.jpg"/>
          <p:cNvPicPr>
            <a:picLocks noChangeAspect="1"/>
          </p:cNvPicPr>
          <p:nvPr/>
        </p:nvPicPr>
        <p:blipFill>
          <a:blip r:embed="rId12" cstate="print"/>
          <a:srcRect l="15044" r="18584" b="42236"/>
          <a:stretch>
            <a:fillRect/>
          </a:stretch>
        </p:blipFill>
        <p:spPr>
          <a:xfrm>
            <a:off x="5072066" y="785794"/>
            <a:ext cx="1237181" cy="1643074"/>
          </a:xfrm>
          <a:prstGeom prst="roundRect">
            <a:avLst>
              <a:gd name="adj" fmla="val 28733"/>
            </a:avLst>
          </a:prstGeom>
          <a:effectLst>
            <a:softEdge rad="63500"/>
          </a:effectLst>
        </p:spPr>
      </p:pic>
      <p:grpSp>
        <p:nvGrpSpPr>
          <p:cNvPr id="18446" name="Группа 37"/>
          <p:cNvGrpSpPr>
            <a:grpSpLocks/>
          </p:cNvGrpSpPr>
          <p:nvPr/>
        </p:nvGrpSpPr>
        <p:grpSpPr bwMode="auto">
          <a:xfrm>
            <a:off x="5508625" y="5300663"/>
            <a:ext cx="792163" cy="431800"/>
            <a:chOff x="899592" y="5301208"/>
            <a:chExt cx="1224136" cy="648072"/>
          </a:xfrm>
        </p:grpSpPr>
        <p:sp>
          <p:nvSpPr>
            <p:cNvPr id="41" name="Блок-схема: магнитный диск 40"/>
            <p:cNvSpPr/>
            <p:nvPr/>
          </p:nvSpPr>
          <p:spPr>
            <a:xfrm>
              <a:off x="1115472" y="5301208"/>
              <a:ext cx="792377" cy="648072"/>
            </a:xfrm>
            <a:prstGeom prst="flowChartMagneticDisk">
              <a:avLst/>
            </a:prstGeom>
            <a:gradFill flip="none" rotWithShape="1">
              <a:gsLst>
                <a:gs pos="0">
                  <a:srgbClr val="CC0099"/>
                </a:gs>
                <a:gs pos="25000">
                  <a:srgbClr val="FF66FF"/>
                </a:gs>
                <a:gs pos="50000">
                  <a:srgbClr val="FFCCFF"/>
                </a:gs>
                <a:gs pos="75000">
                  <a:srgbClr val="FFCCCC"/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Арка 41"/>
            <p:cNvSpPr/>
            <p:nvPr/>
          </p:nvSpPr>
          <p:spPr>
            <a:xfrm rot="5400000">
              <a:off x="1727961" y="5336694"/>
              <a:ext cx="359775" cy="431759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Арка 42"/>
            <p:cNvSpPr/>
            <p:nvPr/>
          </p:nvSpPr>
          <p:spPr>
            <a:xfrm rot="16200000">
              <a:off x="935584" y="5336694"/>
              <a:ext cx="359775" cy="431759"/>
            </a:xfrm>
            <a:prstGeom prst="blockArc">
              <a:avLst/>
            </a:prstGeom>
            <a:solidFill>
              <a:srgbClr val="CC0099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0" name="Рисунок 39" descr="лаборатория 2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82896" y="4357694"/>
            <a:ext cx="2523009" cy="1785950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0.01365 L 0.16511 0.30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Снеговик кве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7384" y="3006080"/>
            <a:ext cx="3591272" cy="3591272"/>
          </a:xfrm>
          <a:prstGeom prst="ellipse">
            <a:avLst/>
          </a:prstGeom>
          <a:effectLst>
            <a:softEdge rad="127000"/>
          </a:effectLst>
        </p:spPr>
      </p:pic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755650" y="404813"/>
            <a:ext cx="7345363" cy="3168650"/>
            <a:chOff x="827584" y="404664"/>
            <a:chExt cx="7488832" cy="3312368"/>
          </a:xfrm>
        </p:grpSpPr>
        <p:sp>
          <p:nvSpPr>
            <p:cNvPr id="5" name="Овальная выноска 4"/>
            <p:cNvSpPr/>
            <p:nvPr/>
          </p:nvSpPr>
          <p:spPr>
            <a:xfrm>
              <a:off x="827584" y="404664"/>
              <a:ext cx="7488832" cy="3312368"/>
            </a:xfrm>
            <a:prstGeom prst="wedgeEllipseCallout">
              <a:avLst>
                <a:gd name="adj1" fmla="val -29110"/>
                <a:gd name="adj2" fmla="val 617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7129" y="1053529"/>
              <a:ext cx="6409287" cy="20262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</a:rPr>
                <a:t>Отгадайте свойства снега!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</a:rPr>
                <a:t>Почему из снега можно делать снеговиков?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</a:rPr>
                <a:t>Какой он по цвету?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</a:rPr>
                <a:t>3. Почему от снега можно заболеть?</a:t>
              </a:r>
              <a:endParaRPr lang="ru-RU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635375" y="4149725"/>
            <a:ext cx="4932363" cy="2374900"/>
            <a:chOff x="3635896" y="4149080"/>
            <a:chExt cx="4932040" cy="2376264"/>
          </a:xfrm>
        </p:grpSpPr>
        <p:grpSp>
          <p:nvGrpSpPr>
            <p:cNvPr id="19468" name="Группа 32"/>
            <p:cNvGrpSpPr>
              <a:grpSpLocks/>
            </p:cNvGrpSpPr>
            <p:nvPr/>
          </p:nvGrpSpPr>
          <p:grpSpPr bwMode="auto">
            <a:xfrm>
              <a:off x="4067944" y="4149080"/>
              <a:ext cx="4499992" cy="2376264"/>
              <a:chOff x="4644008" y="4293096"/>
              <a:chExt cx="4499992" cy="2376264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5219957" y="4293096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5219957" y="4941168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5796181" y="4941168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372407" y="4941168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948631" y="4941168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643732" y="4941168"/>
                <a:ext cx="504792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5219957" y="5589240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5796181" y="5589240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948631" y="5589240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372407" y="5589240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7524856" y="5589240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101080" y="5589240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643732" y="5589240"/>
                <a:ext cx="504792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8639208" y="5589240"/>
                <a:ext cx="504792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643732" y="6237312"/>
                <a:ext cx="504792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5219957" y="6237312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796181" y="6237312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6372407" y="6237312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948631" y="6237312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524856" y="6237312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8101080" y="6237312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643732" y="4293096"/>
                <a:ext cx="504792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7524856" y="4293096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948631" y="4293096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6372407" y="4293096"/>
                <a:ext cx="503204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5796181" y="4293096"/>
                <a:ext cx="503205" cy="43204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469" name="Группа 49"/>
            <p:cNvGrpSpPr>
              <a:grpSpLocks/>
            </p:cNvGrpSpPr>
            <p:nvPr/>
          </p:nvGrpSpPr>
          <p:grpSpPr bwMode="auto">
            <a:xfrm>
              <a:off x="3635896" y="4149080"/>
              <a:ext cx="367408" cy="1747356"/>
              <a:chOff x="3635896" y="4149080"/>
              <a:chExt cx="367408" cy="1747356"/>
            </a:xfrm>
          </p:grpSpPr>
          <p:sp>
            <p:nvSpPr>
              <p:cNvPr id="19470" name="TextBox 33"/>
              <p:cNvSpPr txBox="1">
                <a:spLocks noChangeArrowheads="1"/>
              </p:cNvSpPr>
              <p:nvPr/>
            </p:nvSpPr>
            <p:spPr bwMode="auto">
              <a:xfrm>
                <a:off x="3635896" y="4149080"/>
                <a:ext cx="36740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9471" name="TextBox 34"/>
              <p:cNvSpPr txBox="1">
                <a:spLocks noChangeArrowheads="1"/>
              </p:cNvSpPr>
              <p:nvPr/>
            </p:nvSpPr>
            <p:spPr bwMode="auto">
              <a:xfrm>
                <a:off x="3635896" y="4725144"/>
                <a:ext cx="36740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9472" name="TextBox 35"/>
              <p:cNvSpPr txBox="1">
                <a:spLocks noChangeArrowheads="1"/>
              </p:cNvSpPr>
              <p:nvPr/>
            </p:nvSpPr>
            <p:spPr bwMode="auto">
              <a:xfrm>
                <a:off x="3635896" y="5373216"/>
                <a:ext cx="36740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latin typeface="Calibri" pitchFamily="34" charset="0"/>
                  </a:rPr>
                  <a:t>3</a:t>
                </a:r>
              </a:p>
            </p:txBody>
          </p:sp>
        </p:grp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40200" y="4149725"/>
            <a:ext cx="3314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л      и      п       к      и      й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40200" y="4797425"/>
            <a:ext cx="271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б      е       л     ы      й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140200" y="5445125"/>
            <a:ext cx="445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х      о       л      о      д      н      ы     й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140200" y="6092825"/>
            <a:ext cx="385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г       р      я      з       н     ы      й</a:t>
            </a:r>
          </a:p>
        </p:txBody>
      </p:sp>
      <p:sp>
        <p:nvSpPr>
          <p:cNvPr id="45" name="7-конечная звезда 44">
            <a:hlinkClick r:id="rId6" action="ppaction://hlinksldjump"/>
          </p:cNvPr>
          <p:cNvSpPr/>
          <p:nvPr/>
        </p:nvSpPr>
        <p:spPr>
          <a:xfrm>
            <a:off x="2267744" y="3933056"/>
            <a:ext cx="1152128" cy="108012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642910" y="357166"/>
            <a:ext cx="8064895" cy="3500462"/>
            <a:chOff x="1043608" y="548680"/>
            <a:chExt cx="7128792" cy="316835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Овальная выноска 45"/>
            <p:cNvSpPr/>
            <p:nvPr/>
          </p:nvSpPr>
          <p:spPr>
            <a:xfrm>
              <a:off x="1043608" y="548680"/>
              <a:ext cx="7128792" cy="3168352"/>
            </a:xfrm>
            <a:prstGeom prst="wedgeEllipseCallout">
              <a:avLst>
                <a:gd name="adj1" fmla="val -29450"/>
                <a:gd name="adj2" fmla="val 5446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86825" y="1225996"/>
              <a:ext cx="4259946" cy="14388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Молодцы!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Вот снежинка подскажет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куда дальше идти!</a:t>
              </a:r>
              <a:endPara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ой огонь квест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48387"/>
          <a:stretch>
            <a:fillRect/>
          </a:stretch>
        </p:blipFill>
        <p:spPr>
          <a:xfrm>
            <a:off x="214282" y="1500174"/>
            <a:ext cx="4787680" cy="502346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" name="Выноска-облако 3">
            <a:hlinkClick r:id="" action="ppaction://hlinkshowjump?jump=nextslide"/>
          </p:cNvPr>
          <p:cNvSpPr/>
          <p:nvPr/>
        </p:nvSpPr>
        <p:spPr>
          <a:xfrm>
            <a:off x="3857620" y="357166"/>
            <a:ext cx="4857784" cy="4572032"/>
          </a:xfrm>
          <a:prstGeom prst="cloudCallout">
            <a:avLst>
              <a:gd name="adj1" fmla="val -78941"/>
              <a:gd name="adj2" fmla="val 3016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Найдите все знаки, где есть правила обращения с огнём! </a:t>
            </a:r>
            <a:endParaRPr lang="ru-RU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191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kipk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user-201</dc:creator>
  <cp:lastModifiedBy>НАСТЯ</cp:lastModifiedBy>
  <cp:revision>69</cp:revision>
  <dcterms:created xsi:type="dcterms:W3CDTF">2014-12-16T04:42:40Z</dcterms:created>
  <dcterms:modified xsi:type="dcterms:W3CDTF">2016-04-28T08:28:17Z</dcterms:modified>
</cp:coreProperties>
</file>